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174386"/>
    <a:srgbClr val="4CA0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78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EvkSQhdL8jU?feature=oembed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B2764EDD-CF19-410A-A2EA-45EC0AEBD9EC}"/>
              </a:ext>
            </a:extLst>
          </p:cNvPr>
          <p:cNvCxnSpPr/>
          <p:nvPr/>
        </p:nvCxnSpPr>
        <p:spPr>
          <a:xfrm>
            <a:off x="0" y="1563329"/>
            <a:ext cx="12192000" cy="0"/>
          </a:xfrm>
          <a:prstGeom prst="line">
            <a:avLst/>
          </a:prstGeom>
          <a:ln w="38100">
            <a:solidFill>
              <a:srgbClr val="00FFFF"/>
            </a:solidFill>
          </a:ln>
          <a:effectLst>
            <a:glow rad="203200">
              <a:schemeClr val="bg1">
                <a:alpha val="43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FB56637-5F7C-4F9F-93A3-1C9AF5D1909F}"/>
              </a:ext>
            </a:extLst>
          </p:cNvPr>
          <p:cNvSpPr txBox="1"/>
          <p:nvPr/>
        </p:nvSpPr>
        <p:spPr>
          <a:xfrm>
            <a:off x="10097728" y="1065624"/>
            <a:ext cx="179889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INICIO SESIÓN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483AA991-9048-4AD5-B332-5FB152C1FFF0}"/>
              </a:ext>
            </a:extLst>
          </p:cNvPr>
          <p:cNvGrpSpPr/>
          <p:nvPr/>
        </p:nvGrpSpPr>
        <p:grpSpPr>
          <a:xfrm>
            <a:off x="562047" y="261018"/>
            <a:ext cx="3706762" cy="878041"/>
            <a:chOff x="285134" y="255639"/>
            <a:chExt cx="3706762" cy="878041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9AABA4E0-B972-490C-B11A-5E2110292FF8}"/>
                </a:ext>
              </a:extLst>
            </p:cNvPr>
            <p:cNvSpPr/>
            <p:nvPr/>
          </p:nvSpPr>
          <p:spPr>
            <a:xfrm>
              <a:off x="285134" y="255639"/>
              <a:ext cx="3706762" cy="65039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5400" b="1" cap="none" spc="0" dirty="0"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</a:ln>
                  <a:solidFill>
                    <a:srgbClr val="00FFFF"/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Base 05" panose="00000400000000000000" pitchFamily="50" charset="0"/>
                </a:rPr>
                <a:t>FITNESS</a:t>
              </a:r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01970DFE-922B-421B-ABF7-3D0709E6C09C}"/>
                </a:ext>
              </a:extLst>
            </p:cNvPr>
            <p:cNvSpPr/>
            <p:nvPr/>
          </p:nvSpPr>
          <p:spPr>
            <a:xfrm>
              <a:off x="1713850" y="678401"/>
              <a:ext cx="2209218" cy="45527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3600" b="1" cap="none" spc="0" dirty="0">
                  <a:ln w="9525">
                    <a:solidFill>
                      <a:srgbClr val="FFFF00"/>
                    </a:solidFill>
                    <a:prstDash val="solid"/>
                  </a:ln>
                  <a:solidFill>
                    <a:schemeClr val="accent5">
                      <a:lumMod val="50000"/>
                    </a:schemeClr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Clarendon Blk BT" panose="02040905050505020204" pitchFamily="18" charset="0"/>
                </a:rPr>
                <a:t>Human</a:t>
              </a:r>
            </a:p>
          </p:txBody>
        </p:sp>
      </p:grp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BB31C1A7-117C-4AFB-BAAE-80E2CB4522D4}"/>
              </a:ext>
            </a:extLst>
          </p:cNvPr>
          <p:cNvSpPr/>
          <p:nvPr/>
        </p:nvSpPr>
        <p:spPr>
          <a:xfrm>
            <a:off x="3284377" y="4124129"/>
            <a:ext cx="4208106" cy="42920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dirty="0">
                <a:solidFill>
                  <a:schemeClr val="bg1">
                    <a:lumMod val="75000"/>
                  </a:schemeClr>
                </a:solidFill>
              </a:rPr>
              <a:t>Usuario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EC07381D-7E1A-487B-9647-E67E1195FBC5}"/>
              </a:ext>
            </a:extLst>
          </p:cNvPr>
          <p:cNvSpPr/>
          <p:nvPr/>
        </p:nvSpPr>
        <p:spPr>
          <a:xfrm>
            <a:off x="3284377" y="4711966"/>
            <a:ext cx="4208106" cy="42920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dirty="0">
                <a:solidFill>
                  <a:schemeClr val="bg1">
                    <a:lumMod val="75000"/>
                  </a:schemeClr>
                </a:solidFill>
              </a:rPr>
              <a:t>Contraseña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9FAA39A2-1081-4303-B515-33EEF4BEF123}"/>
              </a:ext>
            </a:extLst>
          </p:cNvPr>
          <p:cNvSpPr/>
          <p:nvPr/>
        </p:nvSpPr>
        <p:spPr>
          <a:xfrm>
            <a:off x="5945935" y="5405526"/>
            <a:ext cx="1471902" cy="36373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b="1" cap="none" spc="0" dirty="0">
                <a:ln w="0">
                  <a:solidFill>
                    <a:srgbClr val="00FFFF"/>
                  </a:solidFill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reflection blurRad="6350" stA="53000" endA="300" endPos="35500" dir="5400000" sy="-90000" algn="bl" rotWithShape="0"/>
                </a:effectLst>
              </a:rPr>
              <a:t>Registrate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D888744-CDB5-40D0-8639-A371A62A170C}"/>
              </a:ext>
            </a:extLst>
          </p:cNvPr>
          <p:cNvSpPr/>
          <p:nvPr/>
        </p:nvSpPr>
        <p:spPr>
          <a:xfrm>
            <a:off x="3817221" y="5478760"/>
            <a:ext cx="231666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 no estas registrado,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4E2ECE60-2D44-4C75-8A31-0D9AE9559DB8}"/>
              </a:ext>
            </a:extLst>
          </p:cNvPr>
          <p:cNvSpPr/>
          <p:nvPr/>
        </p:nvSpPr>
        <p:spPr>
          <a:xfrm>
            <a:off x="3081270" y="3564292"/>
            <a:ext cx="147190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dirty="0">
                <a:ln w="0">
                  <a:solidFill>
                    <a:srgbClr val="00FFFF"/>
                  </a:solidFill>
                </a:ln>
                <a:solidFill>
                  <a:srgbClr val="174386"/>
                </a:solidFill>
                <a:effectLst>
                  <a:glow rad="203200">
                    <a:srgbClr val="00FFFF">
                      <a:alpha val="50000"/>
                    </a:srgbClr>
                  </a:glow>
                  <a:reflection blurRad="6350" stA="53000" endA="300" endPos="35500" dir="5400000" sy="-90000" algn="bl" rotWithShape="0"/>
                </a:effectLst>
              </a:rPr>
              <a:t>Login</a:t>
            </a:r>
          </a:p>
        </p:txBody>
      </p:sp>
    </p:spTree>
    <p:extLst>
      <p:ext uri="{BB962C8B-B14F-4D97-AF65-F5344CB8AC3E}">
        <p14:creationId xmlns:p14="http://schemas.microsoft.com/office/powerpoint/2010/main" val="3541787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ABRIR">
            <a:extLst>
              <a:ext uri="{FF2B5EF4-FFF2-40B4-BE49-F238E27FC236}">
                <a16:creationId xmlns:a16="http://schemas.microsoft.com/office/drawing/2014/main" id="{D7D9EB62-6D6C-440B-978D-28236FBC9A46}"/>
              </a:ext>
            </a:extLst>
          </p:cNvPr>
          <p:cNvGrpSpPr/>
          <p:nvPr/>
        </p:nvGrpSpPr>
        <p:grpSpPr>
          <a:xfrm>
            <a:off x="67483" y="1568678"/>
            <a:ext cx="494564" cy="494563"/>
            <a:chOff x="3199231" y="1580116"/>
            <a:chExt cx="494564" cy="494563"/>
          </a:xfrm>
        </p:grpSpPr>
        <p:sp>
          <p:nvSpPr>
            <p:cNvPr id="45" name="Rectángulo 44">
              <a:extLst>
                <a:ext uri="{FF2B5EF4-FFF2-40B4-BE49-F238E27FC236}">
                  <a16:creationId xmlns:a16="http://schemas.microsoft.com/office/drawing/2014/main" id="{54A2D37C-8F03-423C-A3A4-C299D85B44DD}"/>
                </a:ext>
              </a:extLst>
            </p:cNvPr>
            <p:cNvSpPr/>
            <p:nvPr/>
          </p:nvSpPr>
          <p:spPr>
            <a:xfrm>
              <a:off x="3199232" y="1580116"/>
              <a:ext cx="494563" cy="494563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Signo menos 46">
              <a:extLst>
                <a:ext uri="{FF2B5EF4-FFF2-40B4-BE49-F238E27FC236}">
                  <a16:creationId xmlns:a16="http://schemas.microsoft.com/office/drawing/2014/main" id="{4EFA0C12-B91C-4B26-A6D6-06A67D19D8B3}"/>
                </a:ext>
              </a:extLst>
            </p:cNvPr>
            <p:cNvSpPr/>
            <p:nvPr/>
          </p:nvSpPr>
          <p:spPr>
            <a:xfrm>
              <a:off x="3199231" y="1654256"/>
              <a:ext cx="494563" cy="159871"/>
            </a:xfrm>
            <a:prstGeom prst="mathMinus">
              <a:avLst/>
            </a:prstGeom>
            <a:solidFill>
              <a:srgbClr val="1743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Signo menos 47">
              <a:extLst>
                <a:ext uri="{FF2B5EF4-FFF2-40B4-BE49-F238E27FC236}">
                  <a16:creationId xmlns:a16="http://schemas.microsoft.com/office/drawing/2014/main" id="{090B9B84-2F1C-42D3-AA57-75A0EDA99481}"/>
                </a:ext>
              </a:extLst>
            </p:cNvPr>
            <p:cNvSpPr/>
            <p:nvPr/>
          </p:nvSpPr>
          <p:spPr>
            <a:xfrm>
              <a:off x="3199231" y="1748941"/>
              <a:ext cx="494563" cy="159871"/>
            </a:xfrm>
            <a:prstGeom prst="mathMinus">
              <a:avLst/>
            </a:prstGeom>
            <a:solidFill>
              <a:srgbClr val="1743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Signo menos 48">
              <a:extLst>
                <a:ext uri="{FF2B5EF4-FFF2-40B4-BE49-F238E27FC236}">
                  <a16:creationId xmlns:a16="http://schemas.microsoft.com/office/drawing/2014/main" id="{B3B56A08-4312-425E-BE09-4FBFF23CC98A}"/>
                </a:ext>
              </a:extLst>
            </p:cNvPr>
            <p:cNvSpPr/>
            <p:nvPr/>
          </p:nvSpPr>
          <p:spPr>
            <a:xfrm>
              <a:off x="3199231" y="1843626"/>
              <a:ext cx="494563" cy="159871"/>
            </a:xfrm>
            <a:prstGeom prst="mathMinus">
              <a:avLst/>
            </a:prstGeom>
            <a:solidFill>
              <a:srgbClr val="1743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CERRAR">
            <a:extLst>
              <a:ext uri="{FF2B5EF4-FFF2-40B4-BE49-F238E27FC236}">
                <a16:creationId xmlns:a16="http://schemas.microsoft.com/office/drawing/2014/main" id="{85F498D9-E20A-4418-B518-FD37021E9A7E}"/>
              </a:ext>
            </a:extLst>
          </p:cNvPr>
          <p:cNvGrpSpPr/>
          <p:nvPr/>
        </p:nvGrpSpPr>
        <p:grpSpPr>
          <a:xfrm>
            <a:off x="2614609" y="1546542"/>
            <a:ext cx="569595" cy="561710"/>
            <a:chOff x="2614609" y="1546542"/>
            <a:chExt cx="569595" cy="561710"/>
          </a:xfrm>
        </p:grpSpPr>
        <p:sp>
          <p:nvSpPr>
            <p:cNvPr id="40" name="Rectángulo 39">
              <a:extLst>
                <a:ext uri="{FF2B5EF4-FFF2-40B4-BE49-F238E27FC236}">
                  <a16:creationId xmlns:a16="http://schemas.microsoft.com/office/drawing/2014/main" id="{8151701E-D216-477F-99B6-58FAF8C74272}"/>
                </a:ext>
              </a:extLst>
            </p:cNvPr>
            <p:cNvSpPr/>
            <p:nvPr/>
          </p:nvSpPr>
          <p:spPr>
            <a:xfrm>
              <a:off x="2645245" y="1580116"/>
              <a:ext cx="494563" cy="494563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Signo de multiplicación 43">
              <a:extLst>
                <a:ext uri="{FF2B5EF4-FFF2-40B4-BE49-F238E27FC236}">
                  <a16:creationId xmlns:a16="http://schemas.microsoft.com/office/drawing/2014/main" id="{075EA433-1F9F-4932-9A94-2164C7D7B00E}"/>
                </a:ext>
              </a:extLst>
            </p:cNvPr>
            <p:cNvSpPr/>
            <p:nvPr/>
          </p:nvSpPr>
          <p:spPr>
            <a:xfrm>
              <a:off x="2614609" y="1546542"/>
              <a:ext cx="569595" cy="561710"/>
            </a:xfrm>
            <a:prstGeom prst="mathMultiply">
              <a:avLst/>
            </a:prstGeom>
            <a:solidFill>
              <a:srgbClr val="174386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B2764EDD-CF19-410A-A2EA-45EC0AEBD9EC}"/>
              </a:ext>
            </a:extLst>
          </p:cNvPr>
          <p:cNvCxnSpPr/>
          <p:nvPr/>
        </p:nvCxnSpPr>
        <p:spPr>
          <a:xfrm>
            <a:off x="0" y="1563329"/>
            <a:ext cx="12192000" cy="0"/>
          </a:xfrm>
          <a:prstGeom prst="line">
            <a:avLst/>
          </a:prstGeom>
          <a:ln w="38100">
            <a:solidFill>
              <a:srgbClr val="00FFFF"/>
            </a:solidFill>
          </a:ln>
          <a:effectLst>
            <a:glow rad="203200">
              <a:schemeClr val="bg1">
                <a:alpha val="43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FB56637-5F7C-4F9F-93A3-1C9AF5D1909F}"/>
              </a:ext>
            </a:extLst>
          </p:cNvPr>
          <p:cNvSpPr txBox="1"/>
          <p:nvPr/>
        </p:nvSpPr>
        <p:spPr>
          <a:xfrm>
            <a:off x="10097728" y="1065624"/>
            <a:ext cx="179889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INICIO SESIÓN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483AA991-9048-4AD5-B332-5FB152C1FFF0}"/>
              </a:ext>
            </a:extLst>
          </p:cNvPr>
          <p:cNvGrpSpPr/>
          <p:nvPr/>
        </p:nvGrpSpPr>
        <p:grpSpPr>
          <a:xfrm>
            <a:off x="562047" y="261018"/>
            <a:ext cx="3706762" cy="878041"/>
            <a:chOff x="285134" y="255639"/>
            <a:chExt cx="3706762" cy="878041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9AABA4E0-B972-490C-B11A-5E2110292FF8}"/>
                </a:ext>
              </a:extLst>
            </p:cNvPr>
            <p:cNvSpPr/>
            <p:nvPr/>
          </p:nvSpPr>
          <p:spPr>
            <a:xfrm>
              <a:off x="285134" y="255639"/>
              <a:ext cx="3706762" cy="65039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5400" b="1" cap="none" spc="0" dirty="0"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</a:ln>
                  <a:solidFill>
                    <a:srgbClr val="00FFFF"/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Base 05" panose="00000400000000000000" pitchFamily="50" charset="0"/>
                </a:rPr>
                <a:t>FITNESS</a:t>
              </a:r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01970DFE-922B-421B-ABF7-3D0709E6C09C}"/>
                </a:ext>
              </a:extLst>
            </p:cNvPr>
            <p:cNvSpPr/>
            <p:nvPr/>
          </p:nvSpPr>
          <p:spPr>
            <a:xfrm>
              <a:off x="1713850" y="678401"/>
              <a:ext cx="2209218" cy="45527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3600" b="1" cap="none" spc="0" dirty="0">
                  <a:ln w="9525">
                    <a:solidFill>
                      <a:srgbClr val="FFFF00"/>
                    </a:solidFill>
                    <a:prstDash val="solid"/>
                  </a:ln>
                  <a:solidFill>
                    <a:schemeClr val="accent5">
                      <a:lumMod val="50000"/>
                    </a:schemeClr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Clarendon Blk BT" panose="02040905050505020204" pitchFamily="18" charset="0"/>
                </a:rPr>
                <a:t>Human</a:t>
              </a:r>
            </a:p>
          </p:txBody>
        </p:sp>
      </p:grpSp>
      <p:grpSp>
        <p:nvGrpSpPr>
          <p:cNvPr id="51" name="MENU">
            <a:extLst>
              <a:ext uri="{FF2B5EF4-FFF2-40B4-BE49-F238E27FC236}">
                <a16:creationId xmlns:a16="http://schemas.microsoft.com/office/drawing/2014/main" id="{6CF1F589-5146-4D01-BE15-3F5680693A17}"/>
              </a:ext>
            </a:extLst>
          </p:cNvPr>
          <p:cNvGrpSpPr/>
          <p:nvPr/>
        </p:nvGrpSpPr>
        <p:grpSpPr>
          <a:xfrm>
            <a:off x="0" y="1581676"/>
            <a:ext cx="2645244" cy="4813337"/>
            <a:chOff x="1" y="1563329"/>
            <a:chExt cx="2645244" cy="5294671"/>
          </a:xfrm>
        </p:grpSpPr>
        <p:sp useBgFill="1">
          <p:nvSpPr>
            <p:cNvPr id="38" name="Rectángulo 37">
              <a:extLst>
                <a:ext uri="{FF2B5EF4-FFF2-40B4-BE49-F238E27FC236}">
                  <a16:creationId xmlns:a16="http://schemas.microsoft.com/office/drawing/2014/main" id="{8E682698-05FE-489B-AB00-264DFB9D2C5C}"/>
                </a:ext>
              </a:extLst>
            </p:cNvPr>
            <p:cNvSpPr/>
            <p:nvPr/>
          </p:nvSpPr>
          <p:spPr>
            <a:xfrm>
              <a:off x="1" y="1563329"/>
              <a:ext cx="2645244" cy="5294671"/>
            </a:xfrm>
            <a:prstGeom prst="rect">
              <a:avLst/>
            </a:prstGeom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370EE8E2-AB6A-4C52-9320-0634CD6885B0}"/>
                </a:ext>
              </a:extLst>
            </p:cNvPr>
            <p:cNvGrpSpPr/>
            <p:nvPr/>
          </p:nvGrpSpPr>
          <p:grpSpPr>
            <a:xfrm>
              <a:off x="175382" y="2504070"/>
              <a:ext cx="2133604" cy="629265"/>
              <a:chOff x="2084434" y="1691703"/>
              <a:chExt cx="2133604" cy="629265"/>
            </a:xfrm>
          </p:grpSpPr>
          <p:pic>
            <p:nvPicPr>
              <p:cNvPr id="20" name="Imagen 19">
                <a:extLst>
                  <a:ext uri="{FF2B5EF4-FFF2-40B4-BE49-F238E27FC236}">
                    <a16:creationId xmlns:a16="http://schemas.microsoft.com/office/drawing/2014/main" id="{1334FFBD-2170-4BD7-9A4C-25AEF853CD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45767" b="40515"/>
              <a:stretch/>
            </p:blipFill>
            <p:spPr>
              <a:xfrm>
                <a:off x="2084434" y="1691703"/>
                <a:ext cx="2133604" cy="62926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1" name="Rectángulo 20">
                <a:extLst>
                  <a:ext uri="{FF2B5EF4-FFF2-40B4-BE49-F238E27FC236}">
                    <a16:creationId xmlns:a16="http://schemas.microsoft.com/office/drawing/2014/main" id="{BEBEEBED-CC94-49CF-B647-000E09C53ED3}"/>
                  </a:ext>
                </a:extLst>
              </p:cNvPr>
              <p:cNvSpPr/>
              <p:nvPr/>
            </p:nvSpPr>
            <p:spPr>
              <a:xfrm>
                <a:off x="2471099" y="1854158"/>
                <a:ext cx="1048684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s-ES" sz="1600" b="1" i="1" dirty="0">
                    <a:ln w="0"/>
                    <a:solidFill>
                      <a:schemeClr val="bg1">
                        <a:lumMod val="9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haroni" panose="02010803020104030203" pitchFamily="2" charset="-79"/>
                    <a:cs typeface="Aharoni" panose="02010803020104030203" pitchFamily="2" charset="-79"/>
                  </a:rPr>
                  <a:t>RUTINAS</a:t>
                </a:r>
                <a:endParaRPr lang="es-ES" sz="1600" b="1" i="1" cap="none" spc="0" dirty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grpSp>
          <p:nvGrpSpPr>
            <p:cNvPr id="35" name="Grupo 34">
              <a:extLst>
                <a:ext uri="{FF2B5EF4-FFF2-40B4-BE49-F238E27FC236}">
                  <a16:creationId xmlns:a16="http://schemas.microsoft.com/office/drawing/2014/main" id="{CD8687F9-BFD3-4961-BC55-A520FDD64178}"/>
                </a:ext>
              </a:extLst>
            </p:cNvPr>
            <p:cNvGrpSpPr/>
            <p:nvPr/>
          </p:nvGrpSpPr>
          <p:grpSpPr>
            <a:xfrm>
              <a:off x="175382" y="3097944"/>
              <a:ext cx="2133604" cy="629265"/>
              <a:chOff x="4149210" y="1691703"/>
              <a:chExt cx="2133604" cy="629265"/>
            </a:xfrm>
          </p:grpSpPr>
          <p:pic>
            <p:nvPicPr>
              <p:cNvPr id="22" name="Imagen 21">
                <a:extLst>
                  <a:ext uri="{FF2B5EF4-FFF2-40B4-BE49-F238E27FC236}">
                    <a16:creationId xmlns:a16="http://schemas.microsoft.com/office/drawing/2014/main" id="{97B8F63E-353F-4FB2-903E-0399D6630E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45767" b="40515"/>
              <a:stretch/>
            </p:blipFill>
            <p:spPr>
              <a:xfrm>
                <a:off x="4149210" y="1691703"/>
                <a:ext cx="2133604" cy="62926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3" name="Rectángulo 22">
                <a:extLst>
                  <a:ext uri="{FF2B5EF4-FFF2-40B4-BE49-F238E27FC236}">
                    <a16:creationId xmlns:a16="http://schemas.microsoft.com/office/drawing/2014/main" id="{D4819C4B-CD7B-4C34-9D96-C4A6E1CB016D}"/>
                  </a:ext>
                </a:extLst>
              </p:cNvPr>
              <p:cNvSpPr/>
              <p:nvPr/>
            </p:nvSpPr>
            <p:spPr>
              <a:xfrm>
                <a:off x="4236757" y="1854158"/>
                <a:ext cx="170591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s-ES" sz="1600" b="1" i="1" dirty="0">
                    <a:ln w="0"/>
                    <a:solidFill>
                      <a:schemeClr val="bg1">
                        <a:lumMod val="9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haroni" panose="02010803020104030203" pitchFamily="2" charset="-79"/>
                    <a:cs typeface="Aharoni" panose="02010803020104030203" pitchFamily="2" charset="-79"/>
                  </a:rPr>
                  <a:t>ALIMENTACION</a:t>
                </a:r>
                <a:endParaRPr lang="es-ES" sz="1600" b="1" i="1" cap="none" spc="0" dirty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grpSp>
          <p:nvGrpSpPr>
            <p:cNvPr id="36" name="Grupo 35">
              <a:extLst>
                <a:ext uri="{FF2B5EF4-FFF2-40B4-BE49-F238E27FC236}">
                  <a16:creationId xmlns:a16="http://schemas.microsoft.com/office/drawing/2014/main" id="{4FA1F1D7-B4BC-4D30-A175-B3089CE68ECC}"/>
                </a:ext>
              </a:extLst>
            </p:cNvPr>
            <p:cNvGrpSpPr/>
            <p:nvPr/>
          </p:nvGrpSpPr>
          <p:grpSpPr>
            <a:xfrm>
              <a:off x="175382" y="3691818"/>
              <a:ext cx="2133604" cy="629265"/>
              <a:chOff x="6213986" y="1691703"/>
              <a:chExt cx="2133604" cy="629265"/>
            </a:xfrm>
          </p:grpSpPr>
          <p:pic>
            <p:nvPicPr>
              <p:cNvPr id="24" name="Imagen 23">
                <a:extLst>
                  <a:ext uri="{FF2B5EF4-FFF2-40B4-BE49-F238E27FC236}">
                    <a16:creationId xmlns:a16="http://schemas.microsoft.com/office/drawing/2014/main" id="{E1A04EBF-A8B5-4BFB-8117-0188B0B4AB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45767" b="40515"/>
              <a:stretch/>
            </p:blipFill>
            <p:spPr>
              <a:xfrm>
                <a:off x="6213986" y="1691703"/>
                <a:ext cx="2133604" cy="62926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5" name="Rectángulo 24">
                <a:extLst>
                  <a:ext uri="{FF2B5EF4-FFF2-40B4-BE49-F238E27FC236}">
                    <a16:creationId xmlns:a16="http://schemas.microsoft.com/office/drawing/2014/main" id="{AF4D51F8-756E-46A5-BF05-933BE9DC8552}"/>
                  </a:ext>
                </a:extLst>
              </p:cNvPr>
              <p:cNvSpPr/>
              <p:nvPr/>
            </p:nvSpPr>
            <p:spPr>
              <a:xfrm>
                <a:off x="6322529" y="1854158"/>
                <a:ext cx="1604927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s-ES" sz="1600" b="1" i="1" dirty="0">
                    <a:ln w="0"/>
                    <a:solidFill>
                      <a:schemeClr val="bg1">
                        <a:lumMod val="9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haroni" panose="02010803020104030203" pitchFamily="2" charset="-79"/>
                    <a:cs typeface="Aharoni" panose="02010803020104030203" pitchFamily="2" charset="-79"/>
                  </a:rPr>
                  <a:t>SUPLEMENTOS</a:t>
                </a:r>
                <a:endParaRPr lang="es-ES" sz="1600" b="1" i="1" cap="none" spc="0" dirty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66D4267E-3D82-436B-839F-AF20D082C2C8}"/>
                </a:ext>
              </a:extLst>
            </p:cNvPr>
            <p:cNvGrpSpPr/>
            <p:nvPr/>
          </p:nvGrpSpPr>
          <p:grpSpPr>
            <a:xfrm>
              <a:off x="175382" y="4285692"/>
              <a:ext cx="2133604" cy="629265"/>
              <a:chOff x="8281804" y="1691703"/>
              <a:chExt cx="2133604" cy="629265"/>
            </a:xfrm>
          </p:grpSpPr>
          <p:pic>
            <p:nvPicPr>
              <p:cNvPr id="26" name="Imagen 25">
                <a:extLst>
                  <a:ext uri="{FF2B5EF4-FFF2-40B4-BE49-F238E27FC236}">
                    <a16:creationId xmlns:a16="http://schemas.microsoft.com/office/drawing/2014/main" id="{E2874E97-9672-4AFE-A17F-09DDE44EDE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45767" b="40515"/>
              <a:stretch/>
            </p:blipFill>
            <p:spPr>
              <a:xfrm>
                <a:off x="8281804" y="1691703"/>
                <a:ext cx="2133604" cy="62926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7" name="Rectángulo 26">
                <a:extLst>
                  <a:ext uri="{FF2B5EF4-FFF2-40B4-BE49-F238E27FC236}">
                    <a16:creationId xmlns:a16="http://schemas.microsoft.com/office/drawing/2014/main" id="{70A6415F-675D-4269-945F-FB8F30354E07}"/>
                  </a:ext>
                </a:extLst>
              </p:cNvPr>
              <p:cNvSpPr/>
              <p:nvPr/>
            </p:nvSpPr>
            <p:spPr>
              <a:xfrm>
                <a:off x="8743009" y="1844326"/>
                <a:ext cx="899605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s-ES" sz="1600" b="1" i="1" dirty="0">
                    <a:ln w="0"/>
                    <a:solidFill>
                      <a:schemeClr val="bg1">
                        <a:lumMod val="9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haroni" panose="02010803020104030203" pitchFamily="2" charset="-79"/>
                    <a:cs typeface="Aharoni" panose="02010803020104030203" pitchFamily="2" charset="-79"/>
                  </a:rPr>
                  <a:t>TIENDA</a:t>
                </a:r>
                <a:endParaRPr lang="es-ES" sz="1600" b="1" i="1" cap="none" spc="0" dirty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39" name="Rectángulo 38">
              <a:extLst>
                <a:ext uri="{FF2B5EF4-FFF2-40B4-BE49-F238E27FC236}">
                  <a16:creationId xmlns:a16="http://schemas.microsoft.com/office/drawing/2014/main" id="{C3F44876-4C95-4FEB-8E16-B99B3778E42D}"/>
                </a:ext>
              </a:extLst>
            </p:cNvPr>
            <p:cNvSpPr/>
            <p:nvPr/>
          </p:nvSpPr>
          <p:spPr>
            <a:xfrm>
              <a:off x="100843" y="1753309"/>
              <a:ext cx="1788009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3200" b="1" dirty="0"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</a:ln>
                  <a:solidFill>
                    <a:srgbClr val="00FFFF"/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Base 05" panose="00000400000000000000" pitchFamily="50" charset="0"/>
                </a:rPr>
                <a:t>inicio</a:t>
              </a:r>
              <a:endParaRPr lang="es-ES" sz="3200" b="1" cap="none" spc="0" dirty="0"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  <a:solidFill>
                  <a:srgbClr val="00FFFF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Base 05" panose="00000400000000000000" pitchFamily="50" charset="0"/>
              </a:endParaRPr>
            </a:p>
          </p:txBody>
        </p:sp>
      </p:grpSp>
      <p:pic>
        <p:nvPicPr>
          <p:cNvPr id="2" name="Elementos multimedia en línea 1" title="FALLING DOWN - Female Fitness Motivation ￰ﾟﾥﾺ">
            <a:hlinkClick r:id="" action="ppaction://media"/>
            <a:extLst>
              <a:ext uri="{FF2B5EF4-FFF2-40B4-BE49-F238E27FC236}">
                <a16:creationId xmlns:a16="http://schemas.microsoft.com/office/drawing/2014/main" id="{64CE74F5-6F2B-4E13-91BD-99E02D052B0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4268809" y="2193993"/>
            <a:ext cx="6294284" cy="3556270"/>
          </a:xfrm>
          <a:prstGeom prst="rect">
            <a:avLst/>
          </a:prstGeom>
          <a:ln>
            <a:solidFill>
              <a:srgbClr val="00FFFF"/>
            </a:solidFill>
          </a:ln>
          <a:effectLst>
            <a:glow rad="457200">
              <a:srgbClr val="00FFFF">
                <a:alpha val="92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29783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8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8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C8CAA380-EEAC-43A7-93A2-942D5390BE99}"/>
              </a:ext>
            </a:extLst>
          </p:cNvPr>
          <p:cNvGrpSpPr/>
          <p:nvPr/>
        </p:nvGrpSpPr>
        <p:grpSpPr>
          <a:xfrm>
            <a:off x="570269" y="285136"/>
            <a:ext cx="3706762" cy="878041"/>
            <a:chOff x="285134" y="255639"/>
            <a:chExt cx="3706762" cy="878041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460242AA-F9D1-4539-B82E-0F9D4D623CB1}"/>
                </a:ext>
              </a:extLst>
            </p:cNvPr>
            <p:cNvSpPr/>
            <p:nvPr/>
          </p:nvSpPr>
          <p:spPr>
            <a:xfrm>
              <a:off x="285134" y="255639"/>
              <a:ext cx="3706762" cy="65039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5400" b="1" cap="none" spc="0" dirty="0"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</a:ln>
                  <a:solidFill>
                    <a:srgbClr val="00FFFF"/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Base 05" panose="00000400000000000000" pitchFamily="50" charset="0"/>
                </a:rPr>
                <a:t>FITNESS</a:t>
              </a:r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E8B18E4D-4618-491C-BB75-60E8722A71A5}"/>
                </a:ext>
              </a:extLst>
            </p:cNvPr>
            <p:cNvSpPr/>
            <p:nvPr/>
          </p:nvSpPr>
          <p:spPr>
            <a:xfrm>
              <a:off x="1713850" y="678401"/>
              <a:ext cx="2209218" cy="45527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3600" b="1" cap="none" spc="0" dirty="0">
                  <a:ln w="9525">
                    <a:solidFill>
                      <a:srgbClr val="FFFF00"/>
                    </a:solidFill>
                    <a:prstDash val="solid"/>
                  </a:ln>
                  <a:solidFill>
                    <a:schemeClr val="accent5">
                      <a:lumMod val="50000"/>
                    </a:schemeClr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Clarendon Blk BT" panose="02040905050505020204" pitchFamily="18" charset="0"/>
                </a:rPr>
                <a:t>Human</a:t>
              </a:r>
            </a:p>
          </p:txBody>
        </p:sp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38D984B1-CD9D-44A0-A718-24BB6F157199}"/>
              </a:ext>
            </a:extLst>
          </p:cNvPr>
          <p:cNvSpPr/>
          <p:nvPr/>
        </p:nvSpPr>
        <p:spPr>
          <a:xfrm>
            <a:off x="7223158" y="473869"/>
            <a:ext cx="3153427" cy="923330"/>
          </a:xfrm>
          <a:prstGeom prst="rect">
            <a:avLst/>
          </a:prstGeom>
          <a:noFill/>
          <a:ln w="3175">
            <a:solidFill>
              <a:srgbClr val="00FFFF"/>
            </a:solidFill>
          </a:ln>
          <a:effectLst>
            <a:glow>
              <a:srgbClr val="00FFFF">
                <a:alpha val="87000"/>
              </a:srgbClr>
            </a:glow>
            <a:outerShdw blurRad="203200" dist="38100" dir="2700000" algn="tl" rotWithShape="0">
              <a:srgbClr val="00FFFF">
                <a:alpha val="69000"/>
              </a:srgbClr>
            </a:outerShdw>
            <a:reflection stA="45000" endPos="45000" dist="38100" dir="5400000" sy="-100000" algn="bl" rotWithShape="0"/>
            <a:softEdge rad="21590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spc="50" dirty="0">
                <a:ln w="0">
                  <a:solidFill>
                    <a:srgbClr val="4CA0A2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RUTINAS</a:t>
            </a:r>
          </a:p>
        </p:txBody>
      </p:sp>
      <p:graphicFrame>
        <p:nvGraphicFramePr>
          <p:cNvPr id="8" name="Tabla 8">
            <a:extLst>
              <a:ext uri="{FF2B5EF4-FFF2-40B4-BE49-F238E27FC236}">
                <a16:creationId xmlns:a16="http://schemas.microsoft.com/office/drawing/2014/main" id="{B260FF54-940E-4D31-9019-B80A6468F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035906"/>
              </p:ext>
            </p:extLst>
          </p:nvPr>
        </p:nvGraphicFramePr>
        <p:xfrm>
          <a:off x="1032387" y="2852346"/>
          <a:ext cx="10294372" cy="28306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5097">
                  <a:extLst>
                    <a:ext uri="{9D8B030D-6E8A-4147-A177-3AD203B41FA5}">
                      <a16:colId xmlns:a16="http://schemas.microsoft.com/office/drawing/2014/main" val="94734417"/>
                    </a:ext>
                  </a:extLst>
                </a:gridCol>
                <a:gridCol w="2205907">
                  <a:extLst>
                    <a:ext uri="{9D8B030D-6E8A-4147-A177-3AD203B41FA5}">
                      <a16:colId xmlns:a16="http://schemas.microsoft.com/office/drawing/2014/main" val="237822115"/>
                    </a:ext>
                  </a:extLst>
                </a:gridCol>
                <a:gridCol w="2448314">
                  <a:extLst>
                    <a:ext uri="{9D8B030D-6E8A-4147-A177-3AD203B41FA5}">
                      <a16:colId xmlns:a16="http://schemas.microsoft.com/office/drawing/2014/main" val="1135848300"/>
                    </a:ext>
                  </a:extLst>
                </a:gridCol>
                <a:gridCol w="2145304">
                  <a:extLst>
                    <a:ext uri="{9D8B030D-6E8A-4147-A177-3AD203B41FA5}">
                      <a16:colId xmlns:a16="http://schemas.microsoft.com/office/drawing/2014/main" val="823898587"/>
                    </a:ext>
                  </a:extLst>
                </a:gridCol>
                <a:gridCol w="1619750">
                  <a:extLst>
                    <a:ext uri="{9D8B030D-6E8A-4147-A177-3AD203B41FA5}">
                      <a16:colId xmlns:a16="http://schemas.microsoft.com/office/drawing/2014/main" val="662299681"/>
                    </a:ext>
                  </a:extLst>
                </a:gridCol>
              </a:tblGrid>
              <a:tr h="59673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LUNES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MARTES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MIERCOLES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JUEVES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VIERNES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313379"/>
                  </a:ext>
                </a:extLst>
              </a:tr>
              <a:tr h="558482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PECHO - TRICEPS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PIERNA -HOMBRO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ABDOMEN - CARDIO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ESPALDA - BICEPS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PIERNA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6183693"/>
                  </a:ext>
                </a:extLst>
              </a:tr>
              <a:tr h="55848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Arial Narrow" panose="020B0606020202030204" pitchFamily="34" charset="0"/>
                          <a:cs typeface="Akhbar MT" pitchFamily="2" charset="-78"/>
                        </a:rPr>
                        <a:t>Press Banco Plano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Arial Narrow" panose="020B0606020202030204" pitchFamily="34" charset="0"/>
                          <a:cs typeface="Akhbar MT" pitchFamily="2" charset="-78"/>
                        </a:rPr>
                        <a:t>Prensa con Discos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Arial Narrow" panose="020B0606020202030204" pitchFamily="34" charset="0"/>
                          <a:cs typeface="Akhbar MT" pitchFamily="2" charset="-78"/>
                        </a:rPr>
                        <a:t>Crunches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Arial Narrow" panose="020B0606020202030204" pitchFamily="34" charset="0"/>
                          <a:cs typeface="Akhbar MT" pitchFamily="2" charset="-78"/>
                        </a:rPr>
                        <a:t>Dominadas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Arial Narrow" panose="020B0606020202030204" pitchFamily="34" charset="0"/>
                          <a:cs typeface="Akhbar MT" pitchFamily="2" charset="-78"/>
                        </a:rPr>
                        <a:t>Step Ups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354561"/>
                  </a:ext>
                </a:extLst>
              </a:tr>
              <a:tr h="558482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Arial Narrow" panose="020B0606020202030204" pitchFamily="34" charset="0"/>
                          <a:cs typeface="Akhbar MT" pitchFamily="2" charset="-78"/>
                        </a:rPr>
                        <a:t>Press </a:t>
                      </a:r>
                      <a:r>
                        <a:rPr lang="es-CO" sz="1800" b="1" noProof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Arial Narrow" panose="020B0606020202030204" pitchFamily="34" charset="0"/>
                          <a:cs typeface="Akhbar MT" pitchFamily="2" charset="-78"/>
                        </a:rPr>
                        <a:t>Inclinado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Arial Narrow" panose="020B0606020202030204" pitchFamily="34" charset="0"/>
                          <a:cs typeface="Akhbar MT" pitchFamily="2" charset="-78"/>
                        </a:rPr>
                        <a:t>Sentadilla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b="1" noProof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Arial Narrow" panose="020B0606020202030204" pitchFamily="34" charset="0"/>
                          <a:cs typeface="Akhbar MT" pitchFamily="2" charset="-78"/>
                        </a:rPr>
                        <a:t>Plancha</a:t>
                      </a:r>
                      <a:r>
                        <a:rPr lang="en-US" sz="18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Arial Narrow" panose="020B0606020202030204" pitchFamily="34" charset="0"/>
                          <a:cs typeface="Akhbar MT" pitchFamily="2" charset="-78"/>
                        </a:rPr>
                        <a:t> Lateral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Arial Narrow" panose="020B0606020202030204" pitchFamily="34" charset="0"/>
                          <a:cs typeface="Akhbar MT" pitchFamily="2" charset="-78"/>
                        </a:rPr>
                        <a:t>Peso Muerto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Arial Narrow" panose="020B0606020202030204" pitchFamily="34" charset="0"/>
                          <a:cs typeface="Akhbar MT" pitchFamily="2" charset="-78"/>
                        </a:rPr>
                        <a:t>Zancada lateral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8475342"/>
                  </a:ext>
                </a:extLst>
              </a:tr>
              <a:tr h="558482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Arial Narrow" panose="020B0606020202030204" pitchFamily="34" charset="0"/>
                          <a:cs typeface="Akhbar MT" pitchFamily="2" charset="-78"/>
                        </a:rPr>
                        <a:t>Fondos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Arial Narrow" panose="020B0606020202030204" pitchFamily="34" charset="0"/>
                          <a:cs typeface="Akhbar MT" pitchFamily="2" charset="-78"/>
                        </a:rPr>
                        <a:t>Press Militar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b="1" noProof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Arial Narrow" panose="020B0606020202030204" pitchFamily="34" charset="0"/>
                          <a:cs typeface="Akhbar MT" pitchFamily="2" charset="-78"/>
                        </a:rPr>
                        <a:t>Elevación</a:t>
                      </a:r>
                      <a:r>
                        <a:rPr lang="en-US" sz="18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Arial Narrow" panose="020B0606020202030204" pitchFamily="34" charset="0"/>
                          <a:cs typeface="Akhbar MT" pitchFamily="2" charset="-78"/>
                        </a:rPr>
                        <a:t> de </a:t>
                      </a:r>
                      <a:r>
                        <a:rPr lang="es-CO" sz="1800" b="1" noProof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Arial Narrow" panose="020B0606020202030204" pitchFamily="34" charset="0"/>
                          <a:cs typeface="Akhbar MT" pitchFamily="2" charset="-78"/>
                        </a:rPr>
                        <a:t>Piernas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Arial Narrow" panose="020B0606020202030204" pitchFamily="34" charset="0"/>
                          <a:cs typeface="Akhbar MT" pitchFamily="2" charset="-78"/>
                        </a:rPr>
                        <a:t>Remo Invertido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Arial Narrow" panose="020B0606020202030204" pitchFamily="34" charset="0"/>
                          <a:cs typeface="Akhbar MT" pitchFamily="2" charset="-78"/>
                        </a:rPr>
                        <a:t>Peso Muerto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9905832"/>
                  </a:ext>
                </a:extLst>
              </a:tr>
            </a:tbl>
          </a:graphicData>
        </a:graphic>
      </p:graphicFrame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46D6E500-95FD-45BC-A0DF-8B22E563D7FD}"/>
              </a:ext>
            </a:extLst>
          </p:cNvPr>
          <p:cNvCxnSpPr/>
          <p:nvPr/>
        </p:nvCxnSpPr>
        <p:spPr>
          <a:xfrm>
            <a:off x="0" y="1563329"/>
            <a:ext cx="12192000" cy="0"/>
          </a:xfrm>
          <a:prstGeom prst="line">
            <a:avLst/>
          </a:prstGeom>
          <a:ln w="38100">
            <a:solidFill>
              <a:srgbClr val="00FFFF"/>
            </a:solidFill>
          </a:ln>
          <a:effectLst>
            <a:glow rad="203200">
              <a:schemeClr val="bg1">
                <a:alpha val="43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6538818D-AB6E-46D6-9342-A7632A03A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4" y="1675183"/>
            <a:ext cx="499915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915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41734E28-388E-4F48-B52A-0BB4B9B0E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392" y="4784127"/>
            <a:ext cx="3439643" cy="170801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5336A23-8092-4FB1-8DB9-DE7AFE04D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719" y="4097195"/>
            <a:ext cx="2854983" cy="2394951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C8CAA380-EEAC-43A7-93A2-942D5390BE99}"/>
              </a:ext>
            </a:extLst>
          </p:cNvPr>
          <p:cNvGrpSpPr/>
          <p:nvPr/>
        </p:nvGrpSpPr>
        <p:grpSpPr>
          <a:xfrm>
            <a:off x="570269" y="285136"/>
            <a:ext cx="3706762" cy="878041"/>
            <a:chOff x="285134" y="255639"/>
            <a:chExt cx="3706762" cy="878041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460242AA-F9D1-4539-B82E-0F9D4D623CB1}"/>
                </a:ext>
              </a:extLst>
            </p:cNvPr>
            <p:cNvSpPr/>
            <p:nvPr/>
          </p:nvSpPr>
          <p:spPr>
            <a:xfrm>
              <a:off x="285134" y="255639"/>
              <a:ext cx="3706762" cy="65039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5400" b="1" cap="none" spc="0" dirty="0"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</a:ln>
                  <a:solidFill>
                    <a:srgbClr val="00FFFF"/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Base 05" panose="00000400000000000000" pitchFamily="50" charset="0"/>
                </a:rPr>
                <a:t>FITNESS</a:t>
              </a:r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E8B18E4D-4618-491C-BB75-60E8722A71A5}"/>
                </a:ext>
              </a:extLst>
            </p:cNvPr>
            <p:cNvSpPr/>
            <p:nvPr/>
          </p:nvSpPr>
          <p:spPr>
            <a:xfrm>
              <a:off x="1713850" y="678401"/>
              <a:ext cx="2209218" cy="45527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3600" b="1" cap="none" spc="0" dirty="0">
                  <a:ln w="9525">
                    <a:solidFill>
                      <a:srgbClr val="FFFF00"/>
                    </a:solidFill>
                    <a:prstDash val="solid"/>
                  </a:ln>
                  <a:solidFill>
                    <a:schemeClr val="accent5">
                      <a:lumMod val="50000"/>
                    </a:schemeClr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Clarendon Blk BT" panose="02040905050505020204" pitchFamily="18" charset="0"/>
                </a:rPr>
                <a:t>Human</a:t>
              </a:r>
            </a:p>
          </p:txBody>
        </p:sp>
      </p:grpSp>
      <p:sp>
        <p:nvSpPr>
          <p:cNvPr id="3" name="Rectángulo 2">
            <a:extLst>
              <a:ext uri="{FF2B5EF4-FFF2-40B4-BE49-F238E27FC236}">
                <a16:creationId xmlns:a16="http://schemas.microsoft.com/office/drawing/2014/main" id="{B43A4923-794D-42D4-8DAB-8572856403F4}"/>
              </a:ext>
            </a:extLst>
          </p:cNvPr>
          <p:cNvSpPr/>
          <p:nvPr/>
        </p:nvSpPr>
        <p:spPr>
          <a:xfrm>
            <a:off x="859404" y="1854989"/>
            <a:ext cx="2318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1" dirty="0">
                <a:ln w="0">
                  <a:solidFill>
                    <a:srgbClr val="00FFFF"/>
                  </a:solidFill>
                </a:ln>
                <a:solidFill>
                  <a:schemeClr val="accent5">
                    <a:lumMod val="50000"/>
                  </a:schemeClr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reflection blurRad="6350" stA="53000" endA="300" endPos="35500" dir="5400000" sy="-90000" algn="bl" rotWithShape="0"/>
                </a:effectLst>
              </a:rPr>
              <a:t>PROTEINAS</a:t>
            </a:r>
            <a:endParaRPr lang="es-ES" sz="3200" b="1" cap="none" spc="0" dirty="0">
              <a:ln w="0">
                <a:solidFill>
                  <a:srgbClr val="00FFFF"/>
                </a:solidFill>
              </a:ln>
              <a:solidFill>
                <a:schemeClr val="accent5">
                  <a:lumMod val="50000"/>
                </a:schemeClr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5D9D261-D79E-4958-894B-0FD0C51FAE25}"/>
              </a:ext>
            </a:extLst>
          </p:cNvPr>
          <p:cNvSpPr txBox="1"/>
          <p:nvPr/>
        </p:nvSpPr>
        <p:spPr>
          <a:xfrm>
            <a:off x="232368" y="2089738"/>
            <a:ext cx="3444116" cy="31393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b="1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s-ES" b="1" dirty="0">
                <a:solidFill>
                  <a:schemeClr val="bg1"/>
                </a:solidFill>
                <a:latin typeface="Abadi" panose="020B0604020104020204" pitchFamily="34" charset="0"/>
              </a:rPr>
              <a:t>proporciona los aminoácidos esenciales necesarios para el crecimiento y mantenimiento de nuestras células y tejidos. Nuestro requerimiento de proteínas depende de nuestra etapa de la vida y la mayoría de los europeos consumen lo suficiente para satisfacer sus requerimientos</a:t>
            </a:r>
            <a:endParaRPr lang="en-US" b="1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7EB6AF3-D361-4756-9574-2CD29A85593E}"/>
              </a:ext>
            </a:extLst>
          </p:cNvPr>
          <p:cNvSpPr/>
          <p:nvPr/>
        </p:nvSpPr>
        <p:spPr>
          <a:xfrm>
            <a:off x="4037432" y="1797351"/>
            <a:ext cx="358463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1" cap="none" spc="0" dirty="0">
                <a:ln w="0">
                  <a:solidFill>
                    <a:srgbClr val="00FFFF"/>
                  </a:solidFill>
                </a:ln>
                <a:solidFill>
                  <a:schemeClr val="accent5">
                    <a:lumMod val="50000"/>
                  </a:schemeClr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reflection blurRad="6350" stA="53000" endA="300" endPos="35500" dir="5400000" sy="-90000" algn="bl" rotWithShape="0"/>
                </a:effectLst>
              </a:rPr>
              <a:t>CARBOHID</a:t>
            </a:r>
            <a:r>
              <a:rPr lang="es-ES" sz="3200" b="1" dirty="0">
                <a:ln w="0">
                  <a:solidFill>
                    <a:srgbClr val="00FFFF"/>
                  </a:solidFill>
                </a:ln>
                <a:solidFill>
                  <a:schemeClr val="accent5">
                    <a:lumMod val="50000"/>
                  </a:schemeClr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reflection blurRad="6350" stA="53000" endA="300" endPos="35500" dir="5400000" sy="-90000" algn="bl" rotWithShape="0"/>
                </a:effectLst>
              </a:rPr>
              <a:t>RATOS</a:t>
            </a:r>
            <a:endParaRPr lang="es-ES" sz="3200" b="1" cap="none" spc="0" dirty="0">
              <a:ln w="0">
                <a:solidFill>
                  <a:srgbClr val="00FFFF"/>
                </a:solidFill>
              </a:ln>
              <a:solidFill>
                <a:schemeClr val="accent5">
                  <a:lumMod val="50000"/>
                </a:schemeClr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2169ECB-C359-4CE1-8178-0E120216FA9E}"/>
              </a:ext>
            </a:extLst>
          </p:cNvPr>
          <p:cNvSpPr/>
          <p:nvPr/>
        </p:nvSpPr>
        <p:spPr>
          <a:xfrm>
            <a:off x="10229465" y="1847109"/>
            <a:ext cx="180049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1" cap="none" spc="0" dirty="0">
                <a:ln w="0">
                  <a:solidFill>
                    <a:srgbClr val="00FFFF"/>
                  </a:solidFill>
                </a:ln>
                <a:solidFill>
                  <a:schemeClr val="accent5">
                    <a:lumMod val="50000"/>
                  </a:schemeClr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reflection blurRad="6350" stA="53000" endA="300" endPos="35500" dir="5400000" sy="-90000" algn="bl" rotWithShape="0"/>
                </a:effectLst>
              </a:rPr>
              <a:t>GRASAS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E6B0895E-B6B4-47F6-8294-5AAE50C73A15}"/>
              </a:ext>
            </a:extLst>
          </p:cNvPr>
          <p:cNvSpPr txBox="1"/>
          <p:nvPr/>
        </p:nvSpPr>
        <p:spPr>
          <a:xfrm>
            <a:off x="4047662" y="2353320"/>
            <a:ext cx="3706762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Los hidratos de carbono son la energía para nuestras células y ayudan a tu cuerpo a metabolizar las grasas. Sin ellos puedes experimentar fatiga, física y mental, nauseas, dolor de cabeza e irritabilidad, pero también un exceso de ellos puede dañar tu salud. El consumo de carbohidratos provoca un aumento de insulina.</a:t>
            </a:r>
            <a:endParaRPr lang="en-US" b="1" dirty="0">
              <a:solidFill>
                <a:schemeClr val="bg1"/>
              </a:solidFill>
              <a:latin typeface="Abadi" panose="020B0604020104020204" pitchFamily="34" charset="0"/>
              <a:cs typeface="Aharoni" panose="02010803020104030203" pitchFamily="2" charset="-79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EEB877E-D542-4EC0-ACA9-2C814EBDDF6D}"/>
              </a:ext>
            </a:extLst>
          </p:cNvPr>
          <p:cNvSpPr txBox="1"/>
          <p:nvPr/>
        </p:nvSpPr>
        <p:spPr>
          <a:xfrm>
            <a:off x="8323196" y="2405317"/>
            <a:ext cx="3706762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Abadi" panose="020B0604020104020204" pitchFamily="34" charset="0"/>
              </a:rPr>
              <a:t>Las grasas o lípidos se dividen en tres grupos: lípidos de alta densidad (colesterol bueno), lípidos de baja densidad (colesterol malo) y triglicéridos. Los lípidos de alta densidad ayudan a limpiar tu organismo de las grasas malas, evitando que estas se peguen en las arterias y las tapen.</a:t>
            </a:r>
            <a:endParaRPr lang="en-US" b="1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AE1DC459-D1D5-4571-900F-6DFC2D5A7F14}"/>
              </a:ext>
            </a:extLst>
          </p:cNvPr>
          <p:cNvSpPr/>
          <p:nvPr/>
        </p:nvSpPr>
        <p:spPr>
          <a:xfrm>
            <a:off x="6227305" y="473869"/>
            <a:ext cx="5394426" cy="923330"/>
          </a:xfrm>
          <a:prstGeom prst="rect">
            <a:avLst/>
          </a:prstGeom>
          <a:noFill/>
          <a:ln w="3175">
            <a:solidFill>
              <a:srgbClr val="00FFFF"/>
            </a:solidFill>
          </a:ln>
          <a:effectLst>
            <a:glow>
              <a:srgbClr val="00FFFF">
                <a:alpha val="87000"/>
              </a:srgbClr>
            </a:glow>
            <a:outerShdw blurRad="203200" dist="38100" dir="2700000" algn="tl" rotWithShape="0">
              <a:srgbClr val="00FFFF">
                <a:alpha val="69000"/>
              </a:srgbClr>
            </a:outerShdw>
            <a:reflection stA="45000" endPos="45000" dist="38100" dir="5400000" sy="-100000" algn="bl" rotWithShape="0"/>
            <a:softEdge rad="21590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spc="50" dirty="0">
                <a:ln w="0">
                  <a:solidFill>
                    <a:srgbClr val="4CA0A2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ALIMENTACION</a:t>
            </a: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154BB741-A446-4557-9970-7A273425400D}"/>
              </a:ext>
            </a:extLst>
          </p:cNvPr>
          <p:cNvCxnSpPr/>
          <p:nvPr/>
        </p:nvCxnSpPr>
        <p:spPr>
          <a:xfrm>
            <a:off x="0" y="1563329"/>
            <a:ext cx="12192000" cy="0"/>
          </a:xfrm>
          <a:prstGeom prst="line">
            <a:avLst/>
          </a:prstGeom>
          <a:ln w="38100">
            <a:solidFill>
              <a:srgbClr val="00FFFF"/>
            </a:solidFill>
          </a:ln>
          <a:effectLst>
            <a:glow rad="203200">
              <a:schemeClr val="bg1">
                <a:alpha val="43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" name="Grupo 6">
            <a:extLst>
              <a:ext uri="{FF2B5EF4-FFF2-40B4-BE49-F238E27FC236}">
                <a16:creationId xmlns:a16="http://schemas.microsoft.com/office/drawing/2014/main" id="{91F14F18-01D7-404F-B0BE-629CB29D9002}"/>
              </a:ext>
            </a:extLst>
          </p:cNvPr>
          <p:cNvGrpSpPr/>
          <p:nvPr/>
        </p:nvGrpSpPr>
        <p:grpSpPr>
          <a:xfrm>
            <a:off x="8799872" y="4776049"/>
            <a:ext cx="2616231" cy="2010697"/>
            <a:chOff x="9473979" y="3557047"/>
            <a:chExt cx="2616231" cy="2010697"/>
          </a:xfrm>
        </p:grpSpPr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9DA93FE3-A347-4403-8A8A-6E78686EA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91021" y="3557047"/>
              <a:ext cx="1599189" cy="2010697"/>
            </a:xfrm>
            <a:prstGeom prst="rect">
              <a:avLst/>
            </a:prstGeom>
          </p:spPr>
        </p:pic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971C4736-357B-4C8C-A423-33C2255CA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73979" y="3986229"/>
              <a:ext cx="1917289" cy="1437967"/>
            </a:xfrm>
            <a:prstGeom prst="rect">
              <a:avLst/>
            </a:prstGeom>
          </p:spPr>
        </p:pic>
      </p:grpSp>
      <p:pic>
        <p:nvPicPr>
          <p:cNvPr id="21" name="Imagen 20">
            <a:extLst>
              <a:ext uri="{FF2B5EF4-FFF2-40B4-BE49-F238E27FC236}">
                <a16:creationId xmlns:a16="http://schemas.microsoft.com/office/drawing/2014/main" id="{2C06BE93-85D3-444D-BA30-7E3D031CE0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54" y="1675183"/>
            <a:ext cx="499915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392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C8CAA380-EEAC-43A7-93A2-942D5390BE99}"/>
              </a:ext>
            </a:extLst>
          </p:cNvPr>
          <p:cNvGrpSpPr/>
          <p:nvPr/>
        </p:nvGrpSpPr>
        <p:grpSpPr>
          <a:xfrm>
            <a:off x="570269" y="285136"/>
            <a:ext cx="3706762" cy="878041"/>
            <a:chOff x="285134" y="255639"/>
            <a:chExt cx="3706762" cy="878041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460242AA-F9D1-4539-B82E-0F9D4D623CB1}"/>
                </a:ext>
              </a:extLst>
            </p:cNvPr>
            <p:cNvSpPr/>
            <p:nvPr/>
          </p:nvSpPr>
          <p:spPr>
            <a:xfrm>
              <a:off x="285134" y="255639"/>
              <a:ext cx="3706762" cy="65039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5400" b="1" cap="none" spc="0" dirty="0"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</a:ln>
                  <a:solidFill>
                    <a:srgbClr val="00FFFF"/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Base 05" panose="00000400000000000000" pitchFamily="50" charset="0"/>
                </a:rPr>
                <a:t>FITNESS</a:t>
              </a:r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E8B18E4D-4618-491C-BB75-60E8722A71A5}"/>
                </a:ext>
              </a:extLst>
            </p:cNvPr>
            <p:cNvSpPr/>
            <p:nvPr/>
          </p:nvSpPr>
          <p:spPr>
            <a:xfrm>
              <a:off x="1713850" y="678401"/>
              <a:ext cx="2209218" cy="45527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3600" b="1" cap="none" spc="0" dirty="0">
                  <a:ln w="9525">
                    <a:solidFill>
                      <a:srgbClr val="FFFF00"/>
                    </a:solidFill>
                    <a:prstDash val="solid"/>
                  </a:ln>
                  <a:solidFill>
                    <a:schemeClr val="accent5">
                      <a:lumMod val="50000"/>
                    </a:schemeClr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Clarendon Blk BT" panose="02040905050505020204" pitchFamily="18" charset="0"/>
                </a:rPr>
                <a:t>Human</a:t>
              </a:r>
            </a:p>
          </p:txBody>
        </p:sp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E8984E91-A78D-458F-8D46-BCC61C3694DC}"/>
              </a:ext>
            </a:extLst>
          </p:cNvPr>
          <p:cNvSpPr/>
          <p:nvPr/>
        </p:nvSpPr>
        <p:spPr>
          <a:xfrm>
            <a:off x="6274984" y="473869"/>
            <a:ext cx="5049780" cy="923330"/>
          </a:xfrm>
          <a:prstGeom prst="rect">
            <a:avLst/>
          </a:prstGeom>
          <a:noFill/>
          <a:ln w="3175">
            <a:solidFill>
              <a:srgbClr val="00FFFF"/>
            </a:solidFill>
          </a:ln>
          <a:effectLst>
            <a:glow>
              <a:srgbClr val="00FFFF">
                <a:alpha val="87000"/>
              </a:srgbClr>
            </a:glow>
            <a:outerShdw blurRad="203200" dist="38100" dir="2700000" algn="tl" rotWithShape="0">
              <a:srgbClr val="00FFFF">
                <a:alpha val="69000"/>
              </a:srgbClr>
            </a:outerShdw>
            <a:reflection stA="45000" endPos="45000" dist="38100" dir="5400000" sy="-100000" algn="bl" rotWithShape="0"/>
            <a:softEdge rad="21590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spc="50" dirty="0">
                <a:ln w="0">
                  <a:solidFill>
                    <a:srgbClr val="4CA0A2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SUPLEMENTOS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EBA0AEFB-2B31-4FCA-9183-C61D6C8713B5}"/>
              </a:ext>
            </a:extLst>
          </p:cNvPr>
          <p:cNvCxnSpPr/>
          <p:nvPr/>
        </p:nvCxnSpPr>
        <p:spPr>
          <a:xfrm>
            <a:off x="0" y="1563329"/>
            <a:ext cx="12192000" cy="0"/>
          </a:xfrm>
          <a:prstGeom prst="line">
            <a:avLst/>
          </a:prstGeom>
          <a:ln w="38100">
            <a:solidFill>
              <a:srgbClr val="00FFFF"/>
            </a:solidFill>
          </a:ln>
          <a:effectLst>
            <a:glow rad="203200">
              <a:schemeClr val="bg1">
                <a:alpha val="43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D9780AB9-DEB8-48A1-88E6-78655967A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95" y="2191125"/>
            <a:ext cx="3148166" cy="314816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8AD07D2-3FF8-4AFB-97AF-CB216640C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9096" y="2643409"/>
            <a:ext cx="2243597" cy="224359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1A5AD44-78FA-433D-A985-E87864467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1917" y="2643409"/>
            <a:ext cx="3148166" cy="3148166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6FE18B51-FAA0-4FBF-9982-4BF67AF0AE8D}"/>
              </a:ext>
            </a:extLst>
          </p:cNvPr>
          <p:cNvSpPr/>
          <p:nvPr/>
        </p:nvSpPr>
        <p:spPr>
          <a:xfrm>
            <a:off x="660875" y="5165930"/>
            <a:ext cx="249500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1" cap="none" spc="0" dirty="0">
                <a:ln w="0">
                  <a:solidFill>
                    <a:srgbClr val="00FFFF"/>
                  </a:solidFill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reflection blurRad="6350" stA="53000" endA="300" endPos="35500" dir="5400000" sy="-90000" algn="bl" rotWithShape="0"/>
                </a:effectLst>
              </a:rPr>
              <a:t>Proteínas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2DEB6DE-1359-43BA-8FCE-E35F27947868}"/>
              </a:ext>
            </a:extLst>
          </p:cNvPr>
          <p:cNvSpPr/>
          <p:nvPr/>
        </p:nvSpPr>
        <p:spPr>
          <a:xfrm>
            <a:off x="4351695" y="2154112"/>
            <a:ext cx="314816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1" cap="none" spc="0" dirty="0">
                <a:ln w="0">
                  <a:solidFill>
                    <a:srgbClr val="00FFFF"/>
                  </a:solidFill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reflection blurRad="6350" stA="53000" endA="300" endPos="35500" dir="5400000" sy="-90000" algn="bl" rotWithShape="0"/>
                </a:effectLst>
              </a:rPr>
              <a:t>Pre-entrenos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0DDB505-85AC-4CB0-822F-B270A5346D48}"/>
              </a:ext>
            </a:extLst>
          </p:cNvPr>
          <p:cNvSpPr/>
          <p:nvPr/>
        </p:nvSpPr>
        <p:spPr>
          <a:xfrm>
            <a:off x="8063372" y="4842764"/>
            <a:ext cx="314816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1" dirty="0">
                <a:ln w="0">
                  <a:solidFill>
                    <a:srgbClr val="00FFFF"/>
                  </a:solidFill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reflection blurRad="6350" stA="53000" endA="300" endPos="35500" dir="5400000" sy="-90000" algn="bl" rotWithShape="0"/>
                </a:effectLst>
              </a:rPr>
              <a:t>Creatinas</a:t>
            </a:r>
            <a:endParaRPr lang="es-ES" sz="3600" b="1" cap="none" spc="0" dirty="0">
              <a:ln w="0">
                <a:solidFill>
                  <a:srgbClr val="00FFFF"/>
                </a:solidFill>
              </a:ln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B0C11962-1E32-440D-9621-02AF6CC4EA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54" y="1675183"/>
            <a:ext cx="499915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195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5D83AC35-325E-4EC7-9583-43DBE6E841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854" r="53326" b="7597"/>
          <a:stretch/>
        </p:blipFill>
        <p:spPr>
          <a:xfrm rot="200300">
            <a:off x="295995" y="1896629"/>
            <a:ext cx="3977523" cy="328502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5EB3720-8CE2-46EA-9E5E-BBAD73596C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854" r="53326" b="7597"/>
          <a:stretch/>
        </p:blipFill>
        <p:spPr>
          <a:xfrm rot="1571545">
            <a:off x="3931300" y="2026724"/>
            <a:ext cx="4527280" cy="373906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775FFB4-FFEB-4F61-A5C1-613CC7419A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854" r="53326" b="7597"/>
          <a:stretch/>
        </p:blipFill>
        <p:spPr>
          <a:xfrm rot="20036159">
            <a:off x="7288331" y="1504345"/>
            <a:ext cx="5293042" cy="4371502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BCE4A00-08E2-4DD4-8E8B-D1E26E6B1C11}"/>
              </a:ext>
            </a:extLst>
          </p:cNvPr>
          <p:cNvSpPr/>
          <p:nvPr/>
        </p:nvSpPr>
        <p:spPr>
          <a:xfrm>
            <a:off x="781931" y="4463674"/>
            <a:ext cx="2434107" cy="830997"/>
          </a:xfrm>
          <a:prstGeom prst="rect">
            <a:avLst/>
          </a:prstGeom>
          <a:noFill/>
          <a:ln w="3175">
            <a:solidFill>
              <a:srgbClr val="00FFFF"/>
            </a:solidFill>
          </a:ln>
          <a:effectLst>
            <a:glow>
              <a:srgbClr val="00FFFF">
                <a:alpha val="87000"/>
              </a:srgbClr>
            </a:glow>
            <a:outerShdw blurRad="203200" dist="38100" dir="2700000" algn="tl" rotWithShape="0">
              <a:srgbClr val="00FFFF">
                <a:alpha val="69000"/>
              </a:srgbClr>
            </a:outerShdw>
            <a:reflection stA="45000" endPos="45000" dist="38100" dir="5400000" sy="-100000" algn="bl" rotWithShape="0"/>
            <a:softEdge rad="21590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1" spc="50" dirty="0">
                <a:ln w="0">
                  <a:solidFill>
                    <a:srgbClr val="4CA0A2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Equipos para Gimnasio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2B25D9B1-1AA3-4485-A18D-1C12FAE46FA5}"/>
              </a:ext>
            </a:extLst>
          </p:cNvPr>
          <p:cNvGrpSpPr/>
          <p:nvPr/>
        </p:nvGrpSpPr>
        <p:grpSpPr>
          <a:xfrm>
            <a:off x="570269" y="285136"/>
            <a:ext cx="3706762" cy="878041"/>
            <a:chOff x="285134" y="255639"/>
            <a:chExt cx="3706762" cy="878041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25627129-4535-4398-A27F-545BEFBD32FA}"/>
                </a:ext>
              </a:extLst>
            </p:cNvPr>
            <p:cNvSpPr/>
            <p:nvPr/>
          </p:nvSpPr>
          <p:spPr>
            <a:xfrm>
              <a:off x="285134" y="255639"/>
              <a:ext cx="3706762" cy="65039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5400" b="1" cap="none" spc="0" dirty="0"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</a:ln>
                  <a:solidFill>
                    <a:srgbClr val="00FFFF"/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Base 05" panose="00000400000000000000" pitchFamily="50" charset="0"/>
                </a:rPr>
                <a:t>FITNESS</a:t>
              </a:r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137AAFB2-6F18-421C-82C1-5793FCF08664}"/>
                </a:ext>
              </a:extLst>
            </p:cNvPr>
            <p:cNvSpPr/>
            <p:nvPr/>
          </p:nvSpPr>
          <p:spPr>
            <a:xfrm>
              <a:off x="1713850" y="678401"/>
              <a:ext cx="2209218" cy="45527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3600" b="1" cap="none" spc="0" dirty="0">
                  <a:ln w="9525">
                    <a:solidFill>
                      <a:srgbClr val="FFFF00"/>
                    </a:solidFill>
                    <a:prstDash val="solid"/>
                  </a:ln>
                  <a:solidFill>
                    <a:schemeClr val="accent5">
                      <a:lumMod val="50000"/>
                    </a:schemeClr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Clarendon Blk BT" panose="02040905050505020204" pitchFamily="18" charset="0"/>
                </a:rPr>
                <a:t>Human</a:t>
              </a:r>
            </a:p>
          </p:txBody>
        </p:sp>
      </p:grp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EA69FAF1-B9BA-43BF-BC3B-FBC3C604F4AD}"/>
              </a:ext>
            </a:extLst>
          </p:cNvPr>
          <p:cNvCxnSpPr/>
          <p:nvPr/>
        </p:nvCxnSpPr>
        <p:spPr>
          <a:xfrm>
            <a:off x="0" y="1563329"/>
            <a:ext cx="12192000" cy="0"/>
          </a:xfrm>
          <a:prstGeom prst="line">
            <a:avLst/>
          </a:prstGeom>
          <a:ln w="38100">
            <a:solidFill>
              <a:srgbClr val="00FFFF"/>
            </a:solidFill>
          </a:ln>
          <a:effectLst>
            <a:glow rad="203200">
              <a:schemeClr val="bg1">
                <a:alpha val="43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6F993561-60A1-4899-9C98-60054D196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647" y="2191125"/>
            <a:ext cx="2577984" cy="257798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7FFA5D9-F2D6-4A6A-B890-574C17800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1992" y="2037838"/>
            <a:ext cx="2782324" cy="2782324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0AFCFE8-6F81-4432-A762-30883C3EA965}"/>
              </a:ext>
            </a:extLst>
          </p:cNvPr>
          <p:cNvSpPr/>
          <p:nvPr/>
        </p:nvSpPr>
        <p:spPr>
          <a:xfrm>
            <a:off x="7634445" y="626269"/>
            <a:ext cx="2635658" cy="923330"/>
          </a:xfrm>
          <a:prstGeom prst="rect">
            <a:avLst/>
          </a:prstGeom>
          <a:noFill/>
          <a:ln w="3175">
            <a:solidFill>
              <a:srgbClr val="00FFFF"/>
            </a:solidFill>
          </a:ln>
          <a:effectLst>
            <a:glow>
              <a:srgbClr val="00FFFF">
                <a:alpha val="87000"/>
              </a:srgbClr>
            </a:glow>
            <a:outerShdw blurRad="203200" dist="38100" dir="2700000" algn="tl" rotWithShape="0">
              <a:srgbClr val="00FFFF">
                <a:alpha val="69000"/>
              </a:srgbClr>
            </a:outerShdw>
            <a:reflection stA="45000" endPos="45000" dist="38100" dir="5400000" sy="-100000" algn="bl" rotWithShape="0"/>
            <a:softEdge rad="21590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spc="50" dirty="0">
                <a:ln w="0">
                  <a:solidFill>
                    <a:srgbClr val="4CA0A2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TIENDA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C0B799E-6EB1-473C-9C5E-7DAD99141755}"/>
              </a:ext>
            </a:extLst>
          </p:cNvPr>
          <p:cNvSpPr/>
          <p:nvPr/>
        </p:nvSpPr>
        <p:spPr>
          <a:xfrm>
            <a:off x="4365789" y="4623107"/>
            <a:ext cx="2434107" cy="461665"/>
          </a:xfrm>
          <a:prstGeom prst="rect">
            <a:avLst/>
          </a:prstGeom>
          <a:noFill/>
          <a:ln w="3175">
            <a:solidFill>
              <a:srgbClr val="00FFFF"/>
            </a:solidFill>
          </a:ln>
          <a:effectLst>
            <a:glow>
              <a:srgbClr val="00FFFF">
                <a:alpha val="87000"/>
              </a:srgbClr>
            </a:glow>
            <a:outerShdw blurRad="203200" dist="38100" dir="2700000" algn="tl" rotWithShape="0">
              <a:srgbClr val="00FFFF">
                <a:alpha val="69000"/>
              </a:srgbClr>
            </a:outerShdw>
            <a:reflection stA="45000" endPos="45000" dist="38100" dir="5400000" sy="-100000" algn="bl" rotWithShape="0"/>
            <a:softEdge rad="21590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1" spc="50" dirty="0">
                <a:ln w="0">
                  <a:solidFill>
                    <a:srgbClr val="4CA0A2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Mancuernas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D0FD7DF-C2DA-40E7-B35B-A3CD050A7F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8517" y="2280078"/>
            <a:ext cx="3232355" cy="3232355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57BFDAAB-880C-43A7-8E47-3BEE1C9F9AE0}"/>
              </a:ext>
            </a:extLst>
          </p:cNvPr>
          <p:cNvSpPr/>
          <p:nvPr/>
        </p:nvSpPr>
        <p:spPr>
          <a:xfrm>
            <a:off x="8662338" y="4950565"/>
            <a:ext cx="2434107" cy="461665"/>
          </a:xfrm>
          <a:prstGeom prst="rect">
            <a:avLst/>
          </a:prstGeom>
          <a:noFill/>
          <a:ln w="3175">
            <a:solidFill>
              <a:srgbClr val="00FFFF"/>
            </a:solidFill>
          </a:ln>
          <a:effectLst>
            <a:glow>
              <a:srgbClr val="00FFFF">
                <a:alpha val="87000"/>
              </a:srgbClr>
            </a:glow>
            <a:outerShdw blurRad="203200" dist="38100" dir="2700000" algn="tl" rotWithShape="0">
              <a:srgbClr val="00FFFF">
                <a:alpha val="69000"/>
              </a:srgbClr>
            </a:outerShdw>
            <a:reflection stA="45000" endPos="45000" dist="38100" dir="5400000" sy="-100000" algn="bl" rotWithShape="0"/>
            <a:softEdge rad="21590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1" spc="50" dirty="0">
                <a:ln w="0">
                  <a:solidFill>
                    <a:srgbClr val="4CA0A2"/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Indumentaria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FE4DBD23-64A5-4E37-AD1A-BB5C1200C1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54" y="1675183"/>
            <a:ext cx="499915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781732"/>
      </p:ext>
    </p:extLst>
  </p:cSld>
  <p:clrMapOvr>
    <a:masterClrMapping/>
  </p:clrMapOvr>
</p:sld>
</file>

<file path=ppt/theme/theme1.xml><?xml version="1.0" encoding="utf-8"?>
<a:theme xmlns:a="http://schemas.openxmlformats.org/drawingml/2006/main" name="Estela de condensació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TM04033937[[fn=Estela de condensación]]</Template>
  <TotalTime>373</TotalTime>
  <Words>137</Words>
  <Application>Microsoft Office PowerPoint</Application>
  <PresentationFormat>Panorámica</PresentationFormat>
  <Paragraphs>66</Paragraphs>
  <Slides>6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4" baseType="lpstr">
      <vt:lpstr>Abadi</vt:lpstr>
      <vt:lpstr>Aharoni</vt:lpstr>
      <vt:lpstr>Arial</vt:lpstr>
      <vt:lpstr>Arial Narrow</vt:lpstr>
      <vt:lpstr>Base 05</vt:lpstr>
      <vt:lpstr>Century Gothic</vt:lpstr>
      <vt:lpstr>Clarendon Blk BT</vt:lpstr>
      <vt:lpstr>Estela de condensación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GERMAN GARZON RODRIGUEZ</dc:creator>
  <cp:lastModifiedBy>GERMAN GARZON RODRIGUEZ</cp:lastModifiedBy>
  <cp:revision>24</cp:revision>
  <dcterms:created xsi:type="dcterms:W3CDTF">2023-02-13T17:26:53Z</dcterms:created>
  <dcterms:modified xsi:type="dcterms:W3CDTF">2023-02-19T17:04:28Z</dcterms:modified>
</cp:coreProperties>
</file>